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Chassis</a:t>
            </a:r>
            <a:endParaRPr/>
          </a:p>
        </p:txBody>
      </p:sp>
      <p:sp>
        <p:nvSpPr>
          <p:cNvPr id="55" name="Shape 55"/>
          <p:cNvSpPr txBox="1"/>
          <p:nvPr>
            <p:ph idx="1" type="body"/>
          </p:nvPr>
        </p:nvSpPr>
        <p:spPr>
          <a:xfrm>
            <a:off x="311700" y="1152475"/>
            <a:ext cx="5076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Improved ease of access to electronics</a:t>
            </a:r>
            <a:endParaRPr/>
          </a:p>
          <a:p>
            <a:pPr indent="-342900" lvl="0" marL="457200" rtl="0">
              <a:spcBef>
                <a:spcPts val="0"/>
              </a:spcBef>
              <a:spcAft>
                <a:spcPts val="0"/>
              </a:spcAft>
              <a:buSzPts val="1800"/>
              <a:buAutoNum type="arabicPeriod"/>
            </a:pPr>
            <a:r>
              <a:rPr lang="en"/>
              <a:t>Reduced rotational moment of inertia</a:t>
            </a:r>
            <a:endParaRPr/>
          </a:p>
          <a:p>
            <a:pPr indent="-317500" lvl="1" marL="914400" rtl="0">
              <a:spcBef>
                <a:spcPts val="0"/>
              </a:spcBef>
              <a:spcAft>
                <a:spcPts val="0"/>
              </a:spcAft>
              <a:buSzPts val="1400"/>
              <a:buAutoNum type="alphaLcPeriod"/>
            </a:pPr>
            <a:r>
              <a:rPr lang="en"/>
              <a:t>Less power will be required of the motor to stabilize the platform</a:t>
            </a:r>
            <a:endParaRPr/>
          </a:p>
          <a:p>
            <a:pPr indent="-342900" lvl="0" marL="457200" rtl="0">
              <a:spcBef>
                <a:spcPts val="0"/>
              </a:spcBef>
              <a:spcAft>
                <a:spcPts val="0"/>
              </a:spcAft>
              <a:buSzPts val="1800"/>
              <a:buAutoNum type="arabicPeriod"/>
            </a:pPr>
            <a:r>
              <a:rPr lang="en"/>
              <a:t>Reduced weight</a:t>
            </a:r>
            <a:endParaRPr/>
          </a:p>
          <a:p>
            <a:pPr indent="-317500" lvl="1" marL="914400" rtl="0">
              <a:spcBef>
                <a:spcPts val="0"/>
              </a:spcBef>
              <a:spcAft>
                <a:spcPts val="0"/>
              </a:spcAft>
              <a:buSzPts val="1400"/>
              <a:buAutoNum type="alphaLcPeriod"/>
            </a:pPr>
            <a:r>
              <a:rPr lang="en"/>
              <a:t>Actual chassis is 77% lighter than last year’s team</a:t>
            </a:r>
            <a:endParaRPr/>
          </a:p>
          <a:p>
            <a:pPr indent="-342900" lvl="0" marL="457200" rtl="0">
              <a:spcBef>
                <a:spcPts val="0"/>
              </a:spcBef>
              <a:spcAft>
                <a:spcPts val="0"/>
              </a:spcAft>
              <a:buSzPts val="1800"/>
              <a:buAutoNum type="arabicPeriod"/>
            </a:pPr>
            <a:r>
              <a:rPr lang="en"/>
              <a:t>Foam adds </a:t>
            </a:r>
            <a:r>
              <a:rPr lang="en"/>
              <a:t>buoyancy</a:t>
            </a:r>
            <a:r>
              <a:rPr lang="en"/>
              <a:t> and impact protection</a:t>
            </a:r>
            <a:endParaRPr/>
          </a:p>
          <a:p>
            <a:pPr indent="0" lvl="0" marL="0" rtl="0">
              <a:spcBef>
                <a:spcPts val="1600"/>
              </a:spcBef>
              <a:spcAft>
                <a:spcPts val="1600"/>
              </a:spcAft>
              <a:buNone/>
            </a:pPr>
            <a:r>
              <a:t/>
            </a:r>
            <a:endParaRPr/>
          </a:p>
        </p:txBody>
      </p:sp>
      <p:pic>
        <p:nvPicPr>
          <p:cNvPr id="56" name="Shape 56"/>
          <p:cNvPicPr preferRelativeResize="0"/>
          <p:nvPr/>
        </p:nvPicPr>
        <p:blipFill rotWithShape="1">
          <a:blip r:embed="rId3">
            <a:alphaModFix/>
          </a:blip>
          <a:srcRect b="0" l="17774" r="13035" t="0"/>
          <a:stretch/>
        </p:blipFill>
        <p:spPr>
          <a:xfrm rot="5400000">
            <a:off x="5600762" y="1254400"/>
            <a:ext cx="2963625" cy="3212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Chassis  (continued)</a:t>
            </a:r>
            <a:endParaRPr/>
          </a:p>
        </p:txBody>
      </p:sp>
      <p:sp>
        <p:nvSpPr>
          <p:cNvPr id="62" name="Shape 62"/>
          <p:cNvSpPr txBox="1"/>
          <p:nvPr>
            <p:ph idx="1" type="body"/>
          </p:nvPr>
        </p:nvSpPr>
        <p:spPr>
          <a:xfrm>
            <a:off x="311700" y="1152475"/>
            <a:ext cx="42441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Electronics are hard-mounted to the metal mesh</a:t>
            </a:r>
            <a:endParaRPr/>
          </a:p>
          <a:p>
            <a:pPr indent="-317500" lvl="1" marL="914400" rtl="0">
              <a:spcBef>
                <a:spcPts val="0"/>
              </a:spcBef>
              <a:spcAft>
                <a:spcPts val="0"/>
              </a:spcAft>
              <a:buSzPts val="1400"/>
              <a:buAutoNum type="alphaLcPeriod"/>
            </a:pPr>
            <a:r>
              <a:rPr lang="en"/>
              <a:t>More secure than foam mount</a:t>
            </a:r>
            <a:endParaRPr/>
          </a:p>
          <a:p>
            <a:pPr indent="-317500" lvl="1" marL="914400" rtl="0">
              <a:spcBef>
                <a:spcPts val="0"/>
              </a:spcBef>
              <a:spcAft>
                <a:spcPts val="0"/>
              </a:spcAft>
              <a:buSzPts val="1400"/>
              <a:buAutoNum type="alphaLcPeriod"/>
            </a:pPr>
            <a:r>
              <a:rPr lang="en"/>
              <a:t>Heat can be easily </a:t>
            </a:r>
            <a:r>
              <a:rPr lang="en"/>
              <a:t>transferred</a:t>
            </a:r>
            <a:r>
              <a:rPr lang="en"/>
              <a:t> between hot and cold electronics, to prevent temperature extremes</a:t>
            </a:r>
            <a:endParaRPr/>
          </a:p>
          <a:p>
            <a:pPr indent="-342900" lvl="0" marL="457200" rtl="0">
              <a:spcBef>
                <a:spcPts val="0"/>
              </a:spcBef>
              <a:spcAft>
                <a:spcPts val="0"/>
              </a:spcAft>
              <a:buSzPts val="1800"/>
              <a:buAutoNum type="arabicPeriod"/>
            </a:pPr>
            <a:r>
              <a:rPr lang="en"/>
              <a:t>Electronics are organized in a way that is balanced and reduces wire length</a:t>
            </a:r>
            <a:endParaRPr/>
          </a:p>
        </p:txBody>
      </p:sp>
      <p:pic>
        <p:nvPicPr>
          <p:cNvPr id="63" name="Shape 63"/>
          <p:cNvPicPr preferRelativeResize="0"/>
          <p:nvPr/>
        </p:nvPicPr>
        <p:blipFill rotWithShape="1">
          <a:blip r:embed="rId3">
            <a:alphaModFix/>
          </a:blip>
          <a:srcRect b="0" l="15433" r="0" t="0"/>
          <a:stretch/>
        </p:blipFill>
        <p:spPr>
          <a:xfrm>
            <a:off x="4886326" y="1152475"/>
            <a:ext cx="3851323" cy="3416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Chassis Requirements</a:t>
            </a:r>
            <a:endParaRPr/>
          </a:p>
        </p:txBody>
      </p:sp>
      <p:sp>
        <p:nvSpPr>
          <p:cNvPr id="69" name="Shape 69"/>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t>Important Parameters:</a:t>
            </a:r>
            <a:endParaRPr sz="1200"/>
          </a:p>
          <a:p>
            <a:pPr indent="-304800" lvl="0" marL="457200" rtl="0">
              <a:spcBef>
                <a:spcPts val="1600"/>
              </a:spcBef>
              <a:spcAft>
                <a:spcPts val="0"/>
              </a:spcAft>
              <a:buSzPts val="1200"/>
              <a:buAutoNum type="arabicPeriod"/>
            </a:pPr>
            <a:r>
              <a:rPr lang="en" sz="1200"/>
              <a:t>Thermal Protection</a:t>
            </a:r>
            <a:endParaRPr sz="1200"/>
          </a:p>
          <a:p>
            <a:pPr indent="-304800" lvl="1" marL="914400" rtl="0">
              <a:spcBef>
                <a:spcPts val="0"/>
              </a:spcBef>
              <a:spcAft>
                <a:spcPts val="0"/>
              </a:spcAft>
              <a:buSzPts val="1200"/>
              <a:buAutoNum type="alphaLcPeriod"/>
            </a:pPr>
            <a:r>
              <a:rPr lang="en" sz="1200"/>
              <a:t>Chassis must protect Electronics from extreme temperatures at both ends of the spectrum</a:t>
            </a:r>
            <a:endParaRPr sz="1200"/>
          </a:p>
          <a:p>
            <a:pPr indent="-304800" lvl="0" marL="457200" rtl="0">
              <a:spcBef>
                <a:spcPts val="0"/>
              </a:spcBef>
              <a:spcAft>
                <a:spcPts val="0"/>
              </a:spcAft>
              <a:buSzPts val="1200"/>
              <a:buAutoNum type="arabicPeriod"/>
            </a:pPr>
            <a:r>
              <a:rPr lang="en" sz="1200"/>
              <a:t>Electronics Mounting Security</a:t>
            </a:r>
            <a:endParaRPr sz="1200"/>
          </a:p>
          <a:p>
            <a:pPr indent="-304800" lvl="1" marL="914400" rtl="0">
              <a:spcBef>
                <a:spcPts val="0"/>
              </a:spcBef>
              <a:spcAft>
                <a:spcPts val="0"/>
              </a:spcAft>
              <a:buSzPts val="1200"/>
              <a:buAutoNum type="alphaLcPeriod"/>
            </a:pPr>
            <a:r>
              <a:rPr lang="en" sz="1200"/>
              <a:t>Chassis must keep electronics securely mounted in the event of violent wind shear or impact</a:t>
            </a:r>
            <a:endParaRPr sz="1200"/>
          </a:p>
          <a:p>
            <a:pPr indent="-304800" lvl="0" marL="457200" rtl="0">
              <a:spcBef>
                <a:spcPts val="0"/>
              </a:spcBef>
              <a:spcAft>
                <a:spcPts val="0"/>
              </a:spcAft>
              <a:buSzPts val="1200"/>
              <a:buAutoNum type="arabicPeriod"/>
            </a:pPr>
            <a:r>
              <a:rPr lang="en" sz="1200"/>
              <a:t>Thermal Distribution</a:t>
            </a:r>
            <a:endParaRPr sz="1200"/>
          </a:p>
          <a:p>
            <a:pPr indent="-304800" lvl="1" marL="914400" rtl="0">
              <a:spcBef>
                <a:spcPts val="0"/>
              </a:spcBef>
              <a:spcAft>
                <a:spcPts val="0"/>
              </a:spcAft>
              <a:buSzPts val="1200"/>
              <a:buAutoNum type="alphaLcPeriod"/>
            </a:pPr>
            <a:r>
              <a:rPr lang="en" sz="1200"/>
              <a:t>Chassis must transfer heat away from hot electronics and toward cold electronics</a:t>
            </a:r>
            <a:endParaRPr sz="1200"/>
          </a:p>
          <a:p>
            <a:pPr indent="-304800" lvl="0" marL="457200" rtl="0">
              <a:spcBef>
                <a:spcPts val="0"/>
              </a:spcBef>
              <a:spcAft>
                <a:spcPts val="0"/>
              </a:spcAft>
              <a:buSzPts val="1200"/>
              <a:buAutoNum type="arabicPeriod"/>
            </a:pPr>
            <a:r>
              <a:rPr lang="en" sz="1200"/>
              <a:t>Weight</a:t>
            </a:r>
            <a:endParaRPr sz="1200"/>
          </a:p>
          <a:p>
            <a:pPr indent="-304800" lvl="1" marL="914400" rtl="0">
              <a:spcBef>
                <a:spcPts val="0"/>
              </a:spcBef>
              <a:spcAft>
                <a:spcPts val="0"/>
              </a:spcAft>
              <a:buSzPts val="1200"/>
              <a:buAutoNum type="alphaLcPeriod"/>
            </a:pPr>
            <a:r>
              <a:rPr lang="en" sz="1200"/>
              <a:t>Weight must be reduced to ensure long flight times and high altitudes reached</a:t>
            </a:r>
            <a:endParaRPr sz="1200"/>
          </a:p>
          <a:p>
            <a:pPr indent="-304800" lvl="0" marL="457200" rtl="0">
              <a:spcBef>
                <a:spcPts val="0"/>
              </a:spcBef>
              <a:spcAft>
                <a:spcPts val="0"/>
              </a:spcAft>
              <a:buSzPts val="1200"/>
              <a:buAutoNum type="arabicPeriod"/>
            </a:pPr>
            <a:r>
              <a:rPr lang="en" sz="1200"/>
              <a:t>Weight Distribution (weight balance)</a:t>
            </a:r>
            <a:endParaRPr sz="1200"/>
          </a:p>
          <a:p>
            <a:pPr indent="-304800" lvl="1" marL="914400" rtl="0">
              <a:spcBef>
                <a:spcPts val="0"/>
              </a:spcBef>
              <a:spcAft>
                <a:spcPts val="0"/>
              </a:spcAft>
              <a:buSzPts val="1200"/>
              <a:buAutoNum type="alphaLcPeriod"/>
            </a:pPr>
            <a:r>
              <a:rPr lang="en" sz="1200"/>
              <a:t>Chassis must be balanced, to ensure platform is level in flight</a:t>
            </a:r>
            <a:endParaRPr sz="1200"/>
          </a:p>
          <a:p>
            <a:pPr indent="-304800" lvl="0" marL="457200" rtl="0">
              <a:spcBef>
                <a:spcPts val="0"/>
              </a:spcBef>
              <a:spcAft>
                <a:spcPts val="0"/>
              </a:spcAft>
              <a:buSzPts val="1200"/>
              <a:buAutoNum type="arabicPeriod"/>
            </a:pPr>
            <a:r>
              <a:rPr lang="en" sz="1200"/>
              <a:t>Rotational Moment of Inertia</a:t>
            </a:r>
            <a:endParaRPr sz="1200"/>
          </a:p>
          <a:p>
            <a:pPr indent="-304800" lvl="1" marL="914400" rtl="0">
              <a:spcBef>
                <a:spcPts val="0"/>
              </a:spcBef>
              <a:spcAft>
                <a:spcPts val="0"/>
              </a:spcAft>
              <a:buSzPts val="1200"/>
              <a:buAutoNum type="alphaLcPeriod"/>
            </a:pPr>
            <a:r>
              <a:rPr lang="en" sz="1200"/>
              <a:t>The chassis must minimize this to reduce the power needed to keep the platform stable</a:t>
            </a:r>
            <a:endParaRPr sz="1200"/>
          </a:p>
          <a:p>
            <a:pPr indent="-304800" lvl="0" marL="457200" rtl="0">
              <a:spcBef>
                <a:spcPts val="0"/>
              </a:spcBef>
              <a:spcAft>
                <a:spcPts val="0"/>
              </a:spcAft>
              <a:buSzPts val="1200"/>
              <a:buAutoNum type="arabicPeriod"/>
            </a:pPr>
            <a:r>
              <a:rPr lang="en" sz="1200"/>
              <a:t>Radiation Protection</a:t>
            </a:r>
            <a:endParaRPr sz="1200"/>
          </a:p>
          <a:p>
            <a:pPr indent="-304800" lvl="1" marL="914400" rtl="0">
              <a:spcBef>
                <a:spcPts val="0"/>
              </a:spcBef>
              <a:spcAft>
                <a:spcPts val="0"/>
              </a:spcAft>
              <a:buSzPts val="1200"/>
              <a:buAutoNum type="alphaLcPeriod"/>
            </a:pPr>
            <a:r>
              <a:rPr lang="en" sz="1200"/>
              <a:t>Chassis must shield Electronics from radiation to prevent damage and flipped bits</a:t>
            </a:r>
            <a:endParaRPr sz="1200"/>
          </a:p>
          <a:p>
            <a:pPr indent="-304800" lvl="0" marL="457200" rtl="0">
              <a:spcBef>
                <a:spcPts val="0"/>
              </a:spcBef>
              <a:spcAft>
                <a:spcPts val="0"/>
              </a:spcAft>
              <a:buSzPts val="1200"/>
              <a:buAutoNum type="arabicPeriod"/>
            </a:pPr>
            <a:r>
              <a:rPr lang="en" sz="1200"/>
              <a:t>Ease of Access to Electronics</a:t>
            </a:r>
            <a:endParaRPr sz="1200"/>
          </a:p>
          <a:p>
            <a:pPr indent="-304800" lvl="1" marL="914400" rtl="0">
              <a:spcBef>
                <a:spcPts val="0"/>
              </a:spcBef>
              <a:spcAft>
                <a:spcPts val="0"/>
              </a:spcAft>
              <a:buSzPts val="1200"/>
              <a:buAutoNum type="alphaLcPeriod"/>
            </a:pPr>
            <a:r>
              <a:rPr lang="en" sz="1200"/>
              <a:t>Electronics must be easy to access and troubleshoot prior to launch</a:t>
            </a:r>
            <a:endParaRPr sz="1200"/>
          </a:p>
          <a:p>
            <a:pPr indent="0" lvl="0" marL="457200">
              <a:spcBef>
                <a:spcPts val="1600"/>
              </a:spcBef>
              <a:spcAft>
                <a:spcPts val="160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Importance of Thermal Modeling</a:t>
            </a:r>
            <a:endParaRPr/>
          </a:p>
        </p:txBody>
      </p:sp>
      <p:sp>
        <p:nvSpPr>
          <p:cNvPr id="75" name="Shape 75"/>
          <p:cNvSpPr txBox="1"/>
          <p:nvPr>
            <p:ph idx="1" type="body"/>
          </p:nvPr>
        </p:nvSpPr>
        <p:spPr>
          <a:xfrm>
            <a:off x="311700" y="1017725"/>
            <a:ext cx="4469700" cy="38952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rPr lang="en" sz="1200"/>
              <a:t>Many external conditions the HAB goes through are not experienced on earth, and therefore, the thermal performance of the HAB at altitude cannot be expected to match that here on Earth.</a:t>
            </a:r>
            <a:endParaRPr sz="1200"/>
          </a:p>
          <a:p>
            <a:pPr indent="-304800" lvl="0" marL="457200" rtl="0">
              <a:spcBef>
                <a:spcPts val="1600"/>
              </a:spcBef>
              <a:spcAft>
                <a:spcPts val="0"/>
              </a:spcAft>
              <a:buSzPts val="1200"/>
              <a:buAutoNum type="arabicPeriod"/>
            </a:pPr>
            <a:r>
              <a:rPr lang="en" sz="1200"/>
              <a:t>Extremely low air density</a:t>
            </a:r>
            <a:endParaRPr sz="1200"/>
          </a:p>
          <a:p>
            <a:pPr indent="-304800" lvl="1" marL="1371600" rtl="0">
              <a:spcBef>
                <a:spcPts val="0"/>
              </a:spcBef>
              <a:spcAft>
                <a:spcPts val="0"/>
              </a:spcAft>
              <a:buSzPts val="1200"/>
              <a:buAutoNum type="alphaLcPeriod"/>
            </a:pPr>
            <a:r>
              <a:rPr lang="en" sz="1200"/>
              <a:t>Since the air is so “thin” at 100,000ft, heat transfer by convection is severely diminished</a:t>
            </a:r>
            <a:endParaRPr sz="1200"/>
          </a:p>
          <a:p>
            <a:pPr indent="-304800" lvl="1" marL="1371600" rtl="0">
              <a:spcBef>
                <a:spcPts val="0"/>
              </a:spcBef>
              <a:spcAft>
                <a:spcPts val="0"/>
              </a:spcAft>
              <a:buSzPts val="1200"/>
              <a:buAutoNum type="alphaLcPeriod"/>
            </a:pPr>
            <a:r>
              <a:rPr lang="en" sz="1200"/>
              <a:t>This makes adequate heat rejection from the platform very difficult</a:t>
            </a:r>
            <a:endParaRPr sz="1200"/>
          </a:p>
          <a:p>
            <a:pPr indent="-304800" lvl="0" marL="457200" rtl="0">
              <a:spcBef>
                <a:spcPts val="0"/>
              </a:spcBef>
              <a:spcAft>
                <a:spcPts val="0"/>
              </a:spcAft>
              <a:buSzPts val="1200"/>
              <a:buAutoNum type="arabicPeriod"/>
            </a:pPr>
            <a:r>
              <a:rPr lang="en" sz="1200"/>
              <a:t>Extreme cold air temperatures</a:t>
            </a:r>
            <a:endParaRPr sz="1200"/>
          </a:p>
          <a:p>
            <a:pPr indent="-304800" lvl="1" marL="1371600" rtl="0">
              <a:spcBef>
                <a:spcPts val="0"/>
              </a:spcBef>
              <a:spcAft>
                <a:spcPts val="0"/>
              </a:spcAft>
              <a:buSzPts val="1200"/>
              <a:buAutoNum type="alphaLcPeriod"/>
            </a:pPr>
            <a:r>
              <a:rPr lang="en" sz="1200"/>
              <a:t>The lowest point on the US standard temperature that the HAB will experience is -56°C</a:t>
            </a:r>
            <a:endParaRPr sz="1200"/>
          </a:p>
          <a:p>
            <a:pPr indent="-304800" lvl="0" marL="457200" rtl="0">
              <a:spcBef>
                <a:spcPts val="0"/>
              </a:spcBef>
              <a:spcAft>
                <a:spcPts val="0"/>
              </a:spcAft>
              <a:buSzPts val="1200"/>
              <a:buAutoNum type="arabicPeriod"/>
            </a:pPr>
            <a:r>
              <a:rPr lang="en" sz="1200"/>
              <a:t>High Levels of Incident Solar Radiation</a:t>
            </a:r>
            <a:endParaRPr sz="1200"/>
          </a:p>
          <a:p>
            <a:pPr indent="-304800" lvl="1" marL="1371600" rtl="0">
              <a:spcBef>
                <a:spcPts val="0"/>
              </a:spcBef>
              <a:spcAft>
                <a:spcPts val="0"/>
              </a:spcAft>
              <a:buSzPts val="1200"/>
              <a:buAutoNum type="alphaLcPeriod"/>
            </a:pPr>
            <a:r>
              <a:rPr lang="en" sz="1200"/>
              <a:t>There is very little atmosphere above the HAB to protect it.</a:t>
            </a:r>
            <a:endParaRPr sz="1200"/>
          </a:p>
          <a:p>
            <a:pPr indent="0" lvl="0" marL="457200" rtl="0">
              <a:spcBef>
                <a:spcPts val="1600"/>
              </a:spcBef>
              <a:spcAft>
                <a:spcPts val="1600"/>
              </a:spcAft>
              <a:buNone/>
            </a:pPr>
            <a:r>
              <a:t/>
            </a:r>
            <a:endParaRPr sz="1200"/>
          </a:p>
        </p:txBody>
      </p:sp>
      <p:pic>
        <p:nvPicPr>
          <p:cNvPr id="76" name="Shape 76"/>
          <p:cNvPicPr preferRelativeResize="0"/>
          <p:nvPr/>
        </p:nvPicPr>
        <p:blipFill>
          <a:blip r:embed="rId3">
            <a:alphaModFix/>
          </a:blip>
          <a:stretch>
            <a:fillRect/>
          </a:stretch>
        </p:blipFill>
        <p:spPr>
          <a:xfrm>
            <a:off x="4933800" y="1170125"/>
            <a:ext cx="3806020"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Shape 81"/>
          <p:cNvPicPr preferRelativeResize="0"/>
          <p:nvPr/>
        </p:nvPicPr>
        <p:blipFill rotWithShape="1">
          <a:blip r:embed="rId3">
            <a:alphaModFix/>
          </a:blip>
          <a:srcRect b="0" l="13352" r="0" t="0"/>
          <a:stretch/>
        </p:blipFill>
        <p:spPr>
          <a:xfrm>
            <a:off x="5191125" y="2412550"/>
            <a:ext cx="3763700" cy="2260151"/>
          </a:xfrm>
          <a:prstGeom prst="rect">
            <a:avLst/>
          </a:prstGeom>
          <a:noFill/>
          <a:ln>
            <a:noFill/>
          </a:ln>
        </p:spPr>
      </p:pic>
      <p:sp>
        <p:nvSpPr>
          <p:cNvPr id="82" name="Shape 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Thermal Modeling Strategy</a:t>
            </a:r>
            <a:endParaRPr/>
          </a:p>
        </p:txBody>
      </p:sp>
      <p:sp>
        <p:nvSpPr>
          <p:cNvPr id="83" name="Shape 83"/>
          <p:cNvSpPr txBox="1"/>
          <p:nvPr>
            <p:ph idx="1" type="body"/>
          </p:nvPr>
        </p:nvSpPr>
        <p:spPr>
          <a:xfrm>
            <a:off x="311700" y="1152475"/>
            <a:ext cx="42930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HAB was CAD modeled in Solidworks</a:t>
            </a:r>
            <a:endParaRPr/>
          </a:p>
          <a:p>
            <a:pPr indent="-342900" lvl="0" marL="457200" marR="0" rtl="0" algn="l">
              <a:lnSpc>
                <a:spcPct val="115000"/>
              </a:lnSpc>
              <a:spcBef>
                <a:spcPts val="0"/>
              </a:spcBef>
              <a:spcAft>
                <a:spcPts val="0"/>
              </a:spcAft>
              <a:buClr>
                <a:schemeClr val="dk2"/>
              </a:buClr>
              <a:buSzPts val="1800"/>
              <a:buFont typeface="Arial"/>
              <a:buAutoNum type="arabicPeriod"/>
            </a:pPr>
            <a:r>
              <a:rPr lang="en"/>
              <a:t>Model was imported into ANSYS and the heat distribution throughout the chassis and electronics was simulated</a:t>
            </a:r>
            <a:endParaRPr/>
          </a:p>
          <a:p>
            <a:pPr indent="-342900" lvl="0" marL="457200" marR="0" rtl="0" algn="l">
              <a:lnSpc>
                <a:spcPct val="115000"/>
              </a:lnSpc>
              <a:spcBef>
                <a:spcPts val="0"/>
              </a:spcBef>
              <a:spcAft>
                <a:spcPts val="0"/>
              </a:spcAft>
              <a:buSzPts val="1800"/>
              <a:buAutoNum type="arabicPeriod"/>
            </a:pPr>
            <a:r>
              <a:rPr lang="en"/>
              <a:t>Hand calculations were performed to check results</a:t>
            </a:r>
            <a:endParaRPr/>
          </a:p>
          <a:p>
            <a:pPr indent="-342900" lvl="0" marL="457200" marR="0" rtl="0" algn="l">
              <a:lnSpc>
                <a:spcPct val="115000"/>
              </a:lnSpc>
              <a:spcBef>
                <a:spcPts val="0"/>
              </a:spcBef>
              <a:spcAft>
                <a:spcPts val="0"/>
              </a:spcAft>
              <a:buSzPts val="1800"/>
              <a:buAutoNum type="arabicPeriod"/>
            </a:pPr>
            <a:r>
              <a:rPr lang="en"/>
              <a:t>Matlab/Simulink/Simscape are being used to determine the high-level heat transfer in and out of the platform</a:t>
            </a:r>
            <a:endParaRPr/>
          </a:p>
          <a:p>
            <a:pPr indent="0" lvl="0" marL="0" rtl="0">
              <a:spcBef>
                <a:spcPts val="1600"/>
              </a:spcBef>
              <a:spcAft>
                <a:spcPts val="1600"/>
              </a:spcAft>
              <a:buNone/>
            </a:pPr>
            <a:r>
              <a:t/>
            </a:r>
            <a:endParaRPr/>
          </a:p>
        </p:txBody>
      </p:sp>
      <p:pic>
        <p:nvPicPr>
          <p:cNvPr id="84" name="Shape 84"/>
          <p:cNvPicPr preferRelativeResize="0"/>
          <p:nvPr/>
        </p:nvPicPr>
        <p:blipFill>
          <a:blip r:embed="rId4">
            <a:alphaModFix/>
          </a:blip>
          <a:stretch>
            <a:fillRect/>
          </a:stretch>
        </p:blipFill>
        <p:spPr>
          <a:xfrm>
            <a:off x="5701704" y="91175"/>
            <a:ext cx="2292117" cy="2260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Simscape</a:t>
            </a:r>
            <a:r>
              <a:rPr lang="en"/>
              <a:t> Simulation</a:t>
            </a:r>
            <a:endParaRPr/>
          </a:p>
        </p:txBody>
      </p:sp>
      <p:sp>
        <p:nvSpPr>
          <p:cNvPr id="90" name="Shape 90"/>
          <p:cNvSpPr txBox="1"/>
          <p:nvPr>
            <p:ph idx="1" type="body"/>
          </p:nvPr>
        </p:nvSpPr>
        <p:spPr>
          <a:xfrm>
            <a:off x="254550" y="1170125"/>
            <a:ext cx="2793600" cy="3771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A detailed thermal circuit of the entire HAB was drawn up</a:t>
            </a:r>
            <a:endParaRPr/>
          </a:p>
          <a:p>
            <a:pPr indent="-342900" lvl="0" marL="457200" rtl="0">
              <a:spcBef>
                <a:spcPts val="0"/>
              </a:spcBef>
              <a:spcAft>
                <a:spcPts val="0"/>
              </a:spcAft>
              <a:buSzPts val="1800"/>
              <a:buAutoNum type="arabicPeriod"/>
            </a:pPr>
            <a:r>
              <a:rPr lang="en"/>
              <a:t>A Simscape thermal circuit was created.</a:t>
            </a:r>
            <a:endParaRPr/>
          </a:p>
          <a:p>
            <a:pPr indent="-342900" lvl="0" marL="457200" rtl="0">
              <a:spcBef>
                <a:spcPts val="0"/>
              </a:spcBef>
              <a:spcAft>
                <a:spcPts val="0"/>
              </a:spcAft>
              <a:buSzPts val="1800"/>
              <a:buAutoNum type="arabicPeriod"/>
            </a:pPr>
            <a:r>
              <a:rPr lang="en"/>
              <a:t>Final results for the steady state at-altitude simulation are waiting on a final heat generation estimates.</a:t>
            </a:r>
            <a:endParaRPr/>
          </a:p>
          <a:p>
            <a:pPr indent="0" lvl="0" marL="0" rtl="0">
              <a:spcBef>
                <a:spcPts val="1600"/>
              </a:spcBef>
              <a:spcAft>
                <a:spcPts val="1600"/>
              </a:spcAft>
              <a:buNone/>
            </a:pPr>
            <a:r>
              <a:t/>
            </a:r>
            <a:endParaRPr/>
          </a:p>
        </p:txBody>
      </p:sp>
      <p:pic>
        <p:nvPicPr>
          <p:cNvPr id="91" name="Shape 91"/>
          <p:cNvPicPr preferRelativeResize="0"/>
          <p:nvPr/>
        </p:nvPicPr>
        <p:blipFill>
          <a:blip r:embed="rId3">
            <a:alphaModFix/>
          </a:blip>
          <a:stretch>
            <a:fillRect/>
          </a:stretch>
        </p:blipFill>
        <p:spPr>
          <a:xfrm>
            <a:off x="2898050" y="1131727"/>
            <a:ext cx="6144202" cy="329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Simulations to Run</a:t>
            </a:r>
            <a:endParaRPr/>
          </a:p>
        </p:txBody>
      </p:sp>
      <p:sp>
        <p:nvSpPr>
          <p:cNvPr id="97" name="Shape 97"/>
          <p:cNvSpPr txBox="1"/>
          <p:nvPr>
            <p:ph idx="1" type="body"/>
          </p:nvPr>
        </p:nvSpPr>
        <p:spPr>
          <a:xfrm>
            <a:off x="311700" y="1152475"/>
            <a:ext cx="8616000" cy="34164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rPr lang="en">
                <a:solidFill>
                  <a:schemeClr val="dk1"/>
                </a:solidFill>
              </a:rPr>
              <a:t>I will attempt to run as many of these simulations as I can run before my attention needs to be diverted to building and preparing the HAB for launch.</a:t>
            </a:r>
            <a:endParaRPr>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Run SS worst case hot (max radiation, insulation and heat generation)   </a:t>
            </a:r>
            <a:endParaRPr sz="1600">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Run SS worst case cold (min radiation, insulation and heat generation)</a:t>
            </a:r>
            <a:endParaRPr sz="1600">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Run SS best guess</a:t>
            </a:r>
            <a:endParaRPr sz="1600">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Compare sensor data to SS best guess and make necessary adjustments to sim</a:t>
            </a:r>
            <a:endParaRPr sz="1600">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Calculate convection coefficients for:</a:t>
            </a:r>
            <a:endParaRPr sz="1600">
              <a:solidFill>
                <a:schemeClr val="dk1"/>
              </a:solidFill>
            </a:endParaRPr>
          </a:p>
          <a:p>
            <a:pPr indent="-317500" lvl="2" marL="1371600" rtl="0">
              <a:spcBef>
                <a:spcPts val="0"/>
              </a:spcBef>
              <a:spcAft>
                <a:spcPts val="0"/>
              </a:spcAft>
              <a:buClr>
                <a:schemeClr val="dk1"/>
              </a:buClr>
              <a:buSzPts val="1400"/>
              <a:buAutoNum type="romanLcParenR"/>
            </a:pPr>
            <a:r>
              <a:rPr lang="en">
                <a:solidFill>
                  <a:schemeClr val="dk1"/>
                </a:solidFill>
              </a:rPr>
              <a:t>Natural convection inside the HAB</a:t>
            </a:r>
            <a:endParaRPr>
              <a:solidFill>
                <a:schemeClr val="dk1"/>
              </a:solidFill>
            </a:endParaRPr>
          </a:p>
          <a:p>
            <a:pPr indent="-317500" lvl="2" marL="1371600" rtl="0">
              <a:spcBef>
                <a:spcPts val="0"/>
              </a:spcBef>
              <a:spcAft>
                <a:spcPts val="0"/>
              </a:spcAft>
              <a:buClr>
                <a:schemeClr val="dk1"/>
              </a:buClr>
              <a:buSzPts val="1400"/>
              <a:buAutoNum type="romanLcParenR"/>
            </a:pPr>
            <a:r>
              <a:rPr lang="en">
                <a:solidFill>
                  <a:schemeClr val="dk1"/>
                </a:solidFill>
              </a:rPr>
              <a:t>Forced convection outside the HAB</a:t>
            </a:r>
            <a:endParaRPr>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Run SS best guess at 10,000 ft increments including convection</a:t>
            </a:r>
            <a:endParaRPr sz="1600">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Create and run transient sim </a:t>
            </a:r>
            <a:endParaRPr sz="1600">
              <a:solidFill>
                <a:schemeClr val="dk1"/>
              </a:solidFill>
            </a:endParaRPr>
          </a:p>
          <a:p>
            <a:pPr indent="-317500" lvl="2" marL="1371600" rtl="0">
              <a:spcBef>
                <a:spcPts val="0"/>
              </a:spcBef>
              <a:spcAft>
                <a:spcPts val="0"/>
              </a:spcAft>
              <a:buClr>
                <a:schemeClr val="dk1"/>
              </a:buClr>
              <a:buSzPts val="1400"/>
              <a:buAutoNum type="romanLcParenR"/>
            </a:pPr>
            <a:r>
              <a:rPr lang="en">
                <a:solidFill>
                  <a:schemeClr val="dk1"/>
                </a:solidFill>
              </a:rPr>
              <a:t>(best guess, worst case high and low)</a:t>
            </a:r>
            <a:endParaRPr>
              <a:solidFill>
                <a:schemeClr val="dk1"/>
              </a:solidFill>
            </a:endParaRPr>
          </a:p>
          <a:p>
            <a:pPr indent="-330200" lvl="1" marL="914400" rtl="0">
              <a:spcBef>
                <a:spcPts val="0"/>
              </a:spcBef>
              <a:spcAft>
                <a:spcPts val="0"/>
              </a:spcAft>
              <a:buClr>
                <a:schemeClr val="dk1"/>
              </a:buClr>
              <a:buSzPts val="1600"/>
              <a:buAutoNum type="alphaLcParenR"/>
            </a:pPr>
            <a:r>
              <a:rPr lang="en" sz="1600">
                <a:solidFill>
                  <a:schemeClr val="dk1"/>
                </a:solidFill>
              </a:rPr>
              <a:t>Run transient sim with previous teams conditions and compare results</a:t>
            </a:r>
            <a:endParaRPr sz="1600">
              <a:solidFill>
                <a:schemeClr val="dk1"/>
              </a:solidFill>
            </a:endParaRPr>
          </a:p>
          <a:p>
            <a:pPr indent="0" lvl="0" marL="0">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